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8" r:id="rId2"/>
    <p:sldId id="1026" r:id="rId3"/>
    <p:sldId id="1027" r:id="rId4"/>
    <p:sldId id="1030" r:id="rId5"/>
    <p:sldId id="1029" r:id="rId6"/>
    <p:sldId id="1028" r:id="rId7"/>
    <p:sldId id="1025" r:id="rId8"/>
    <p:sldId id="49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54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Evans" initials="KE" lastIdx="8" clrIdx="0">
    <p:extLst>
      <p:ext uri="{19B8F6BF-5375-455C-9EA6-DF929625EA0E}">
        <p15:presenceInfo xmlns:p15="http://schemas.microsoft.com/office/powerpoint/2012/main" userId="S-1-5-21-323895736-615423267-2062035788-1216" providerId="AD"/>
      </p:ext>
    </p:extLst>
  </p:cmAuthor>
  <p:cmAuthor id="2" name="Maxine Yarnall" initials="MY" lastIdx="1" clrIdx="1">
    <p:extLst>
      <p:ext uri="{19B8F6BF-5375-455C-9EA6-DF929625EA0E}">
        <p15:presenceInfo xmlns:p15="http://schemas.microsoft.com/office/powerpoint/2012/main" userId="Maxine Yarnall" providerId="None"/>
      </p:ext>
    </p:extLst>
  </p:cmAuthor>
  <p:cmAuthor id="3" name="Kathleen Evans" initials="KE [2]" lastIdx="7" clrIdx="2">
    <p:extLst>
      <p:ext uri="{19B8F6BF-5375-455C-9EA6-DF929625EA0E}">
        <p15:presenceInfo xmlns:p15="http://schemas.microsoft.com/office/powerpoint/2012/main" userId="S::kathleen.evans@healogix.com::a2e791ec-9db5-4173-8dd8-647cd77e2bbf" providerId="AD"/>
      </p:ext>
    </p:extLst>
  </p:cmAuthor>
  <p:cmAuthor id="4" name="Drew Cutler" initials="DC" lastIdx="11" clrIdx="3">
    <p:extLst>
      <p:ext uri="{19B8F6BF-5375-455C-9EA6-DF929625EA0E}">
        <p15:presenceInfo xmlns:p15="http://schemas.microsoft.com/office/powerpoint/2012/main" userId="S::drew.cutler@healogix.com::86998507-cd90-4f32-a2ed-22fc26086d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2B800"/>
    <a:srgbClr val="C14E07"/>
    <a:srgbClr val="FFD84B"/>
    <a:srgbClr val="D09500"/>
    <a:srgbClr val="686868"/>
    <a:srgbClr val="15153E"/>
    <a:srgbClr val="00CC66"/>
    <a:srgbClr val="FF3399"/>
    <a:srgbClr val="365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6196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206" y="96"/>
      </p:cViewPr>
      <p:guideLst>
        <p:guide orient="horz"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/>
              </a:defRPr>
            </a:lvl1pPr>
          </a:lstStyle>
          <a:p>
            <a:fld id="{6AB0D97F-DA14-9546-8A96-597B8A543AF2}" type="datetimeFigureOut">
              <a:rPr lang="en-US" smtClean="0"/>
              <a:pPr/>
              <a:t>6/10/2020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/>
              </a:defRPr>
            </a:lvl1pPr>
          </a:lstStyle>
          <a:p>
            <a:fld id="{1285EB13-9D56-6145-9952-F941CF3EA4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8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934A50-48E5-6C4B-8391-C8BC296B7AC4}"/>
              </a:ext>
            </a:extLst>
          </p:cNvPr>
          <p:cNvSpPr/>
          <p:nvPr userDrawn="1"/>
        </p:nvSpPr>
        <p:spPr>
          <a:xfrm>
            <a:off x="2" y="2421835"/>
            <a:ext cx="9144000" cy="247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929" y="2421835"/>
            <a:ext cx="3472071" cy="247153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BB9337-0AD0-0342-9F06-84CD87D90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714" y="2421835"/>
            <a:ext cx="4946215" cy="2471530"/>
          </a:xfrm>
          <a:noFill/>
        </p:spPr>
        <p:txBody>
          <a:bodyPr anchor="ctr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Breaker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5A85CC-C7D9-5A45-B93A-CA6F4BEA84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5" y="1059678"/>
            <a:ext cx="2879973" cy="34820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65A7FE-F5F7-4EB7-971B-32789AC2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C0E9C4-67C8-46DE-ADEF-A9E52A53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4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313" y="125794"/>
            <a:ext cx="1020866" cy="121142"/>
          </a:xfrm>
          <a:prstGeom prst="rect">
            <a:avLst/>
          </a:prstGeom>
        </p:spPr>
      </p:pic>
      <p:sp>
        <p:nvSpPr>
          <p:cNvPr id="2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"/>
            <a:ext cx="8058150" cy="1143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914400" y="2175975"/>
            <a:ext cx="2193925" cy="2193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475355" y="2175975"/>
            <a:ext cx="2193925" cy="2193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034404" y="2175975"/>
            <a:ext cx="2193925" cy="2193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B10F781-9CF7-E642-9BDB-C71F23E9FF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4404" y="4477988"/>
            <a:ext cx="2193925" cy="16795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Nam que </a:t>
            </a:r>
            <a:r>
              <a:rPr lang="en-US" dirty="0" err="1"/>
              <a:t>doluptaqui</a:t>
            </a:r>
            <a:r>
              <a:rPr lang="en-US" dirty="0"/>
              <a:t> tem </a:t>
            </a:r>
            <a:r>
              <a:rPr lang="en-US" dirty="0" err="1"/>
              <a:t>faccusam</a:t>
            </a:r>
            <a:r>
              <a:rPr lang="en-US" dirty="0"/>
              <a:t> et dis </a:t>
            </a:r>
            <a:r>
              <a:rPr lang="en-US" dirty="0" err="1"/>
              <a:t>aditissit</a:t>
            </a:r>
            <a:r>
              <a:rPr lang="en-US" dirty="0"/>
              <a:t> </a:t>
            </a:r>
            <a:r>
              <a:rPr lang="en-US" dirty="0" err="1"/>
              <a:t>Eatquuntur</a:t>
            </a:r>
            <a:r>
              <a:rPr lang="en-US" dirty="0"/>
              <a:t>,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D6114F1-6BE0-C445-AC31-68475C967B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4478337"/>
            <a:ext cx="2193925" cy="1679225"/>
          </a:xfrm>
        </p:spPr>
        <p:txBody>
          <a:bodyPr>
            <a:normAutofit/>
          </a:bodyPr>
          <a:lstStyle>
            <a:lvl1pPr>
              <a:defRPr sz="1600"/>
            </a:lvl1pPr>
            <a:lvl4pPr>
              <a:defRPr sz="1600"/>
            </a:lvl4pPr>
          </a:lstStyle>
          <a:p>
            <a:pPr lvl="0"/>
            <a:r>
              <a:rPr lang="en-US" dirty="0"/>
              <a:t>Nam que </a:t>
            </a:r>
            <a:r>
              <a:rPr lang="en-US" dirty="0" err="1"/>
              <a:t>doluptaqui</a:t>
            </a:r>
            <a:r>
              <a:rPr lang="en-US" dirty="0"/>
              <a:t> tem </a:t>
            </a:r>
            <a:r>
              <a:rPr lang="en-US" dirty="0" err="1"/>
              <a:t>faccusam</a:t>
            </a:r>
            <a:r>
              <a:rPr lang="en-US" dirty="0"/>
              <a:t> et dis </a:t>
            </a:r>
            <a:r>
              <a:rPr lang="en-US" dirty="0" err="1"/>
              <a:t>aditissit</a:t>
            </a:r>
            <a:r>
              <a:rPr lang="en-US" dirty="0"/>
              <a:t> </a:t>
            </a:r>
            <a:r>
              <a:rPr lang="en-US" dirty="0" err="1"/>
              <a:t>Eatquuntur</a:t>
            </a:r>
            <a:r>
              <a:rPr lang="en-US" dirty="0"/>
              <a:t>,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2B8FA1E6-C6C8-BE4A-922C-B64BF443AF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4402" y="4477988"/>
            <a:ext cx="2194878" cy="1679225"/>
          </a:xfrm>
        </p:spPr>
        <p:txBody>
          <a:bodyPr>
            <a:normAutofit/>
          </a:bodyPr>
          <a:lstStyle>
            <a:lvl1pPr>
              <a:defRPr sz="1600"/>
            </a:lvl1pPr>
            <a:lvl4pPr>
              <a:defRPr sz="1600"/>
            </a:lvl4pPr>
          </a:lstStyle>
          <a:p>
            <a:pPr lvl="0"/>
            <a:r>
              <a:rPr lang="en-US" dirty="0"/>
              <a:t>Nam que </a:t>
            </a:r>
            <a:r>
              <a:rPr lang="en-US" dirty="0" err="1"/>
              <a:t>doluptaqui</a:t>
            </a:r>
            <a:r>
              <a:rPr lang="en-US" dirty="0"/>
              <a:t> tem </a:t>
            </a:r>
            <a:r>
              <a:rPr lang="en-US" dirty="0" err="1"/>
              <a:t>faccusam</a:t>
            </a:r>
            <a:r>
              <a:rPr lang="en-US" dirty="0"/>
              <a:t> et dis </a:t>
            </a:r>
            <a:r>
              <a:rPr lang="en-US" dirty="0" err="1"/>
              <a:t>aditissit</a:t>
            </a:r>
            <a:r>
              <a:rPr lang="en-US" dirty="0"/>
              <a:t> </a:t>
            </a:r>
            <a:r>
              <a:rPr lang="en-US" dirty="0" err="1"/>
              <a:t>Eatquuntur</a:t>
            </a:r>
            <a:r>
              <a:rPr lang="en-US" dirty="0"/>
              <a:t>, 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E135FD3-E8DB-4FEA-B5AD-2388D611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15C6072-1FDA-48AC-9805-3D1A9F5A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313" y="125794"/>
            <a:ext cx="1020866" cy="121142"/>
          </a:xfrm>
          <a:prstGeom prst="rect">
            <a:avLst/>
          </a:prstGeom>
        </p:spPr>
      </p:pic>
      <p:sp>
        <p:nvSpPr>
          <p:cNvPr id="16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628650" y="1727449"/>
            <a:ext cx="8058150" cy="336006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"/>
            <a:ext cx="8058150" cy="1143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28650" y="5247528"/>
            <a:ext cx="8058150" cy="79546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48F8367-ECFE-4B07-8523-6B7FB58E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77FF19E-39D5-4B59-948A-FCD31BEE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313" y="125794"/>
            <a:ext cx="1020866" cy="121142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"/>
            <a:ext cx="8058150" cy="1143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4D7A258-DC4B-40DF-8294-5EB48816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394614-B0F7-4596-8079-250F656D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66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9009E7-528A-D54F-992B-C70D28081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573" y="124569"/>
            <a:ext cx="1079934" cy="130571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"/>
            <a:ext cx="8058150" cy="1143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 baseline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4CF34F-D3B4-CA48-94C1-1C2F8052C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4400" y="1862138"/>
            <a:ext cx="7315200" cy="42687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163B6B9-27CE-4C6D-9BC2-19C2659D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3604F3B-56B7-40CE-AC9A-2D97C973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564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orient="horz" pos="7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Image &amp;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9009E7-528A-D54F-992B-C70D28081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573" y="124569"/>
            <a:ext cx="1079934" cy="130571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"/>
            <a:ext cx="8058150" cy="1143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 baseline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4CF34F-D3B4-CA48-94C1-1C2F8052C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8462" y="1862138"/>
            <a:ext cx="3481137" cy="4190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8650" y="1862138"/>
            <a:ext cx="3908425" cy="4190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1E414C-BB0D-41F3-9832-C0D71432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A1F4F62-09B2-4020-9600-7D1CF86D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5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5640">
          <p15:clr>
            <a:srgbClr val="FBAE40"/>
          </p15:clr>
        </p15:guide>
        <p15:guide id="3" pos="2880">
          <p15:clr>
            <a:srgbClr val="FBAE40"/>
          </p15:clr>
        </p15:guide>
        <p15:guide id="4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"/>
            <a:ext cx="8058150" cy="1143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 baseline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914400" y="2175975"/>
            <a:ext cx="2193925" cy="2193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3475355" y="2175975"/>
            <a:ext cx="2193925" cy="2193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034404" y="2175975"/>
            <a:ext cx="2193925" cy="2193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B10F781-9CF7-E642-9BDB-C71F23E9FF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34404" y="4477988"/>
            <a:ext cx="2193925" cy="167957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Nam que </a:t>
            </a:r>
            <a:r>
              <a:rPr lang="en-US" dirty="0" err="1"/>
              <a:t>doluptaqui</a:t>
            </a:r>
            <a:r>
              <a:rPr lang="en-US" dirty="0"/>
              <a:t> tem </a:t>
            </a:r>
            <a:r>
              <a:rPr lang="en-US" dirty="0" err="1"/>
              <a:t>faccusam</a:t>
            </a:r>
            <a:r>
              <a:rPr lang="en-US" dirty="0"/>
              <a:t> et dis </a:t>
            </a:r>
            <a:r>
              <a:rPr lang="en-US" dirty="0" err="1"/>
              <a:t>aditissit</a:t>
            </a:r>
            <a:r>
              <a:rPr lang="en-US" dirty="0"/>
              <a:t> </a:t>
            </a:r>
            <a:r>
              <a:rPr lang="en-US" dirty="0" err="1"/>
              <a:t>Eatquuntur</a:t>
            </a:r>
            <a:r>
              <a:rPr lang="en-US" dirty="0"/>
              <a:t>,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D6114F1-6BE0-C445-AC31-68475C967B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4478337"/>
            <a:ext cx="2193925" cy="1679225"/>
          </a:xfrm>
        </p:spPr>
        <p:txBody>
          <a:bodyPr>
            <a:normAutofit/>
          </a:bodyPr>
          <a:lstStyle>
            <a:lvl1pPr>
              <a:defRPr sz="1800"/>
            </a:lvl1pPr>
            <a:lvl4pPr>
              <a:defRPr sz="1600"/>
            </a:lvl4pPr>
          </a:lstStyle>
          <a:p>
            <a:pPr lvl="0"/>
            <a:r>
              <a:rPr lang="en-US" dirty="0"/>
              <a:t>Nam que </a:t>
            </a:r>
            <a:r>
              <a:rPr lang="en-US" dirty="0" err="1"/>
              <a:t>doluptaqui</a:t>
            </a:r>
            <a:r>
              <a:rPr lang="en-US" dirty="0"/>
              <a:t> tem </a:t>
            </a:r>
            <a:r>
              <a:rPr lang="en-US" dirty="0" err="1"/>
              <a:t>faccusam</a:t>
            </a:r>
            <a:r>
              <a:rPr lang="en-US" dirty="0"/>
              <a:t> et dis </a:t>
            </a:r>
            <a:r>
              <a:rPr lang="en-US" dirty="0" err="1"/>
              <a:t>aditissit</a:t>
            </a:r>
            <a:r>
              <a:rPr lang="en-US" dirty="0"/>
              <a:t> </a:t>
            </a:r>
            <a:r>
              <a:rPr lang="en-US" dirty="0" err="1"/>
              <a:t>Eatquuntur</a:t>
            </a:r>
            <a:r>
              <a:rPr lang="en-US" dirty="0"/>
              <a:t>,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B8FA1E6-C6C8-BE4A-922C-B64BF443AF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4402" y="4477988"/>
            <a:ext cx="2194878" cy="1679225"/>
          </a:xfrm>
        </p:spPr>
        <p:txBody>
          <a:bodyPr>
            <a:normAutofit/>
          </a:bodyPr>
          <a:lstStyle>
            <a:lvl1pPr>
              <a:defRPr sz="1800"/>
            </a:lvl1pPr>
            <a:lvl4pPr>
              <a:defRPr sz="1600"/>
            </a:lvl4pPr>
          </a:lstStyle>
          <a:p>
            <a:pPr lvl="0"/>
            <a:r>
              <a:rPr lang="en-US" dirty="0"/>
              <a:t>Nam que </a:t>
            </a:r>
            <a:r>
              <a:rPr lang="en-US" dirty="0" err="1"/>
              <a:t>doluptaqui</a:t>
            </a:r>
            <a:r>
              <a:rPr lang="en-US" dirty="0"/>
              <a:t> tem </a:t>
            </a:r>
            <a:r>
              <a:rPr lang="en-US" dirty="0" err="1"/>
              <a:t>faccusam</a:t>
            </a:r>
            <a:r>
              <a:rPr lang="en-US" dirty="0"/>
              <a:t> et dis </a:t>
            </a:r>
            <a:r>
              <a:rPr lang="en-US" dirty="0" err="1"/>
              <a:t>aditissit</a:t>
            </a:r>
            <a:r>
              <a:rPr lang="en-US" dirty="0"/>
              <a:t> </a:t>
            </a:r>
            <a:r>
              <a:rPr lang="en-US" dirty="0" err="1"/>
              <a:t>Eatquuntur</a:t>
            </a:r>
            <a:r>
              <a:rPr lang="en-US" dirty="0"/>
              <a:t>, 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3ADF227-68CF-4F71-B0AF-1F996995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8F7E5C4-972A-4763-9A61-909F52FF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628650" y="1727449"/>
            <a:ext cx="8058150" cy="3360060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"/>
            <a:ext cx="8058150" cy="1143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 baseline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28650" y="5247528"/>
            <a:ext cx="8058150" cy="79546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C9ACA-F28B-654D-90B0-D9347F00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573" y="124569"/>
            <a:ext cx="1079934" cy="13057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6E39FF-18F4-4669-8463-91E6026D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7DD9F51-FAE6-4BAA-A842-A8BCB1C1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9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9009E7-528A-D54F-992B-C70D28081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573" y="124569"/>
            <a:ext cx="1079934" cy="130571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"/>
            <a:ext cx="8058150" cy="1143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 baseline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E9B4798-8573-46D1-BE6C-56AE0F1E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C832B33-FE48-4B99-8BB9-1B5A78D0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1200E-7F54-0347-ABD2-447D042D065A}"/>
              </a:ext>
            </a:extLst>
          </p:cNvPr>
          <p:cNvSpPr/>
          <p:nvPr userDrawn="1"/>
        </p:nvSpPr>
        <p:spPr>
          <a:xfrm>
            <a:off x="2" y="3043650"/>
            <a:ext cx="9144000" cy="1780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9BB33-485E-E548-B688-FF0F40FB8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8775" y="2034458"/>
            <a:ext cx="5886450" cy="473074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3028E-F132-BE44-903F-5441B35EB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115" y="3043806"/>
            <a:ext cx="2501769" cy="1780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221DC1-D1BD-4440-A216-140D73F968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45" y="3043650"/>
            <a:ext cx="2501770" cy="1780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794DF-1198-5942-98FD-6A3DF1296F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884" y="3043991"/>
            <a:ext cx="2468120" cy="1780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929D30-306F-F84C-87CC-6501779036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14" y="999520"/>
            <a:ext cx="2879973" cy="34820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78D2735-E76A-407F-A361-8A134EE3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4DD1E8-5017-4AA8-82D0-1146E128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8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A5B08-47C1-413D-B65F-8BB701737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5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Commun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99FC73-9864-4C67-BB58-134103C3D899}"/>
              </a:ext>
            </a:extLst>
          </p:cNvPr>
          <p:cNvSpPr/>
          <p:nvPr userDrawn="1"/>
        </p:nvSpPr>
        <p:spPr>
          <a:xfrm>
            <a:off x="2" y="2421835"/>
            <a:ext cx="9144000" cy="247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931" y="2421835"/>
            <a:ext cx="3472070" cy="2471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40B06-736F-9E4F-ACB2-B696C009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5" y="1059678"/>
            <a:ext cx="2879973" cy="34820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668176-44E8-468F-86CC-0415244F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B87C1A-2BAA-4D6D-9A50-77BB4AB9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65A54C-7FC7-478C-AB4D-4737614BC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714" y="2421835"/>
            <a:ext cx="4946215" cy="2471530"/>
          </a:xfrm>
          <a:noFill/>
        </p:spPr>
        <p:txBody>
          <a:bodyPr anchor="ctr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Breaker Slide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C1200E-7F54-0347-ABD2-447D042D065A}"/>
              </a:ext>
            </a:extLst>
          </p:cNvPr>
          <p:cNvSpPr/>
          <p:nvPr/>
        </p:nvSpPr>
        <p:spPr>
          <a:xfrm>
            <a:off x="2" y="2186401"/>
            <a:ext cx="9144000" cy="17808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3028E-F132-BE44-903F-5441B35EB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115" y="2186557"/>
            <a:ext cx="2501769" cy="1780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221DC1-D1BD-4440-A216-140D73F96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45" y="2186401"/>
            <a:ext cx="2501770" cy="1780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794DF-1198-5942-98FD-6A3DF1296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884" y="2186742"/>
            <a:ext cx="2468120" cy="1780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929D30-306F-F84C-87CC-65017790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14" y="477006"/>
            <a:ext cx="2879973" cy="3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Opport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6130351-B37A-4A83-983B-35749E6C43A2}"/>
              </a:ext>
            </a:extLst>
          </p:cNvPr>
          <p:cNvSpPr/>
          <p:nvPr userDrawn="1"/>
        </p:nvSpPr>
        <p:spPr>
          <a:xfrm>
            <a:off x="2" y="2421835"/>
            <a:ext cx="9144000" cy="247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929" y="2421835"/>
            <a:ext cx="3472074" cy="2471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A38F20-6D77-8D4D-84D9-E700EC164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5" y="1059678"/>
            <a:ext cx="2879973" cy="34820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F32619-245B-4B91-8D04-385267D7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80A048-30B0-414B-AB25-B89D7D99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6BB134-FAC7-4A5C-9864-1500CB3145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714" y="2421835"/>
            <a:ext cx="4946215" cy="2471530"/>
          </a:xfrm>
          <a:noFill/>
        </p:spPr>
        <p:txBody>
          <a:bodyPr anchor="ctr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Breaker Slide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363AE33-0FAD-42EA-86E3-F97BC4043410}"/>
              </a:ext>
            </a:extLst>
          </p:cNvPr>
          <p:cNvSpPr/>
          <p:nvPr userDrawn="1"/>
        </p:nvSpPr>
        <p:spPr>
          <a:xfrm>
            <a:off x="2" y="2421835"/>
            <a:ext cx="9144000" cy="247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415976-3119-B648-909A-3CC33C598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5" y="1059678"/>
            <a:ext cx="2879973" cy="348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930" y="2421835"/>
            <a:ext cx="3472071" cy="24715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30A1E5D-502D-4380-9FAB-669902C9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5F3B6A3-ACCC-42DE-BCEB-908C3032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9C25AE8-0BF3-41CC-9967-7857B33FD1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714" y="2421835"/>
            <a:ext cx="4946215" cy="2471530"/>
          </a:xfrm>
          <a:noFill/>
        </p:spPr>
        <p:txBody>
          <a:bodyPr anchor="ctr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Breaker Slide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E191687-4D04-43A7-AB21-B582C0903A52}"/>
              </a:ext>
            </a:extLst>
          </p:cNvPr>
          <p:cNvSpPr/>
          <p:nvPr userDrawn="1"/>
        </p:nvSpPr>
        <p:spPr>
          <a:xfrm>
            <a:off x="2" y="2421835"/>
            <a:ext cx="9144000" cy="247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4C23B3-586D-CD41-9AC2-737BD5BA8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5" y="1059678"/>
            <a:ext cx="2879973" cy="348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929" y="2421835"/>
            <a:ext cx="3472071" cy="247153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11CC86C-CFE2-4890-9684-864023A7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D3AE5B-1230-4106-81A8-6EFDD618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4281A76-4210-4F6A-8CE7-3BCBFB13D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714" y="2421835"/>
            <a:ext cx="4946215" cy="2471530"/>
          </a:xfrm>
          <a:noFill/>
        </p:spPr>
        <p:txBody>
          <a:bodyPr anchor="ctr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Breaker Slide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ient Centric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A12D46E-4DA4-4450-AA44-7252F236736D}"/>
              </a:ext>
            </a:extLst>
          </p:cNvPr>
          <p:cNvSpPr/>
          <p:nvPr userDrawn="1"/>
        </p:nvSpPr>
        <p:spPr>
          <a:xfrm>
            <a:off x="2" y="2421835"/>
            <a:ext cx="9144000" cy="247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2A0180-DBBA-A246-9377-46FC31CED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5" y="1059678"/>
            <a:ext cx="2879973" cy="348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930" y="2421835"/>
            <a:ext cx="3472070" cy="247153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C12259B-F294-4286-B3D5-1EC81F8B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87A4A71-713A-4C0B-8B72-5E6DB471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9326A39-843D-4D26-8FE5-93B5036DF9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714" y="2421835"/>
            <a:ext cx="4946215" cy="2471530"/>
          </a:xfrm>
          <a:noFill/>
        </p:spPr>
        <p:txBody>
          <a:bodyPr anchor="ctr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Breaker Slide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ol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A3723D2-5519-4AB8-9CD2-926A58F4637D}"/>
              </a:ext>
            </a:extLst>
          </p:cNvPr>
          <p:cNvSpPr/>
          <p:nvPr userDrawn="1"/>
        </p:nvSpPr>
        <p:spPr>
          <a:xfrm>
            <a:off x="2" y="2421835"/>
            <a:ext cx="9144000" cy="2471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3CE2A0-14D2-E242-95A9-E57562CBC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5" y="1059678"/>
            <a:ext cx="2879973" cy="348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931" y="2421835"/>
            <a:ext cx="3472069" cy="247153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F564D5E-BBB4-4D62-ADD9-C6A20381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6D2458-E4E0-4F81-8AA1-B0B6FA09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4DFCE98-7237-4AFD-82F9-8F31A40EF6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714" y="2421835"/>
            <a:ext cx="4946215" cy="2471530"/>
          </a:xfrm>
          <a:noFill/>
        </p:spPr>
        <p:txBody>
          <a:bodyPr anchor="ctr" anchorCtr="0">
            <a:noAutofit/>
          </a:bodyPr>
          <a:lstStyle>
            <a:lvl1pPr algn="l">
              <a:defRPr sz="3500" b="1" i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/>
              <a:t>Breaker Slide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43000"/>
          </a:xfrm>
          <a:prstGeom prst="rect">
            <a:avLst/>
          </a:prstGeom>
        </p:spPr>
      </p:pic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"/>
            <a:ext cx="8058150" cy="114299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313" y="125794"/>
            <a:ext cx="1020866" cy="121142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EC57419-A86E-B345-BAA6-5E60AC88C5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1477577"/>
            <a:ext cx="7315200" cy="4268787"/>
          </a:xfrm>
        </p:spPr>
        <p:txBody>
          <a:bodyPr/>
          <a:lstStyle>
            <a:lvl7pPr marL="2423160">
              <a:spcAft>
                <a:spcPts val="500"/>
              </a:spcAft>
              <a:defRPr sz="1400"/>
            </a:lvl7pPr>
            <a:lvl8pPr marL="2423160">
              <a:spcAft>
                <a:spcPts val="500"/>
              </a:spcAft>
              <a:defRPr/>
            </a:lvl8pPr>
            <a:lvl9pPr marL="2423160">
              <a:spcAft>
                <a:spcPts val="500"/>
              </a:spcAft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Bullet Level 1</a:t>
            </a:r>
          </a:p>
          <a:p>
            <a:pPr lvl="5"/>
            <a:r>
              <a:rPr lang="en-US" dirty="0"/>
              <a:t>Bullet level 2</a:t>
            </a:r>
          </a:p>
          <a:p>
            <a:pPr lvl="6"/>
            <a:r>
              <a:rPr lang="en-US" dirty="0"/>
              <a:t>Bullet level 3</a:t>
            </a:r>
          </a:p>
          <a:p>
            <a:pPr lvl="7"/>
            <a:r>
              <a:rPr lang="en-US" dirty="0"/>
              <a:t>Bullet level 4</a:t>
            </a:r>
          </a:p>
          <a:p>
            <a:pPr lvl="8"/>
            <a:r>
              <a:rPr lang="en-US" dirty="0"/>
              <a:t>Bullet level 5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DF6524-7BD5-4FE9-B4C5-4A35B4D7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CA85EE-A6BF-4B76-B16F-D1851530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Image &amp;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313" y="125794"/>
            <a:ext cx="1020866" cy="121142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"/>
            <a:ext cx="8058150" cy="1143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 b="1" i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FontTx/>
              <a:buNone/>
              <a:defRPr sz="2400" b="1" i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4CF34F-D3B4-CA48-94C1-1C2F8052C6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8462" y="1862138"/>
            <a:ext cx="3481137" cy="4190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8650" y="1862138"/>
            <a:ext cx="3908425" cy="41901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1DC2BBA-DDDA-427A-8497-071E368E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C4B646F-F340-41E9-8251-B15CBF2C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6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38251"/>
            <a:ext cx="8390970" cy="4730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39097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738C50-C0D5-4544-8339-544C0185C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48" y="6369799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2019 | D3 Message Tracking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0D7741E-5F5B-4BE9-9D17-743D2D3EF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fld id="{D8D7C02B-34E6-4F46-9FD4-4081A3E46E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74" r:id="rId4"/>
    <p:sldLayoutId id="2147483675" r:id="rId5"/>
    <p:sldLayoutId id="2147483677" r:id="rId6"/>
    <p:sldLayoutId id="2147483676" r:id="rId7"/>
    <p:sldLayoutId id="2147483667" r:id="rId8"/>
    <p:sldLayoutId id="2147483680" r:id="rId9"/>
    <p:sldLayoutId id="2147483666" r:id="rId10"/>
    <p:sldLayoutId id="2147483665" r:id="rId11"/>
    <p:sldLayoutId id="2147483683" r:id="rId12"/>
    <p:sldLayoutId id="2147483662" r:id="rId13"/>
    <p:sldLayoutId id="2147483682" r:id="rId14"/>
    <p:sldLayoutId id="2147483664" r:id="rId15"/>
    <p:sldLayoutId id="2147483681" r:id="rId16"/>
    <p:sldLayoutId id="2147483679" r:id="rId17"/>
    <p:sldLayoutId id="2147483678" r:id="rId18"/>
    <p:sldLayoutId id="2147483684" r:id="rId19"/>
    <p:sldLayoutId id="214748368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>
          <a:solidFill>
            <a:schemeClr val="accent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137160" indent="-13716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b="0" i="0" kern="1200" baseline="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94360" indent="-13716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51560" indent="-13716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08760" indent="-13716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965960" indent="-138113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tabLst/>
        <a:defRPr sz="1400" b="0" i="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423160" indent="-13716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indent="-13716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indent="-13716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indent="-13716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ealogix.com/news/find-out-how-the-covid19-crisis-is-affecting-oncology-practices-in-this-podcast-from-drew-and-michael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715" y="2425148"/>
            <a:ext cx="4946216" cy="24715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Oncology Practice in the Era of COVID-19</a:t>
            </a:r>
            <a:br>
              <a:rPr lang="en-US" dirty="0"/>
            </a:br>
            <a:br>
              <a:rPr lang="en-US" sz="2000" dirty="0"/>
            </a:br>
            <a:r>
              <a:rPr lang="en-US" sz="2000" dirty="0"/>
              <a:t>Podcast Summary</a:t>
            </a:r>
            <a:br>
              <a:rPr lang="en-US" sz="2000" dirty="0"/>
            </a:br>
            <a:r>
              <a:rPr lang="en-US" sz="2000" dirty="0"/>
              <a:t>June 4, 2020</a:t>
            </a:r>
          </a:p>
        </p:txBody>
      </p:sp>
    </p:spTree>
    <p:extLst>
      <p:ext uri="{BB962C8B-B14F-4D97-AF65-F5344CB8AC3E}">
        <p14:creationId xmlns:p14="http://schemas.microsoft.com/office/powerpoint/2010/main" val="198145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E88AC-6578-4973-99B4-A79D877AF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and 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43E4E-F031-4E4E-BC3D-A5A582CA1F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572" y="1477578"/>
            <a:ext cx="8482856" cy="894562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In late May, 2020, Healogix recorded a podcast to discuss the effects of the ongoing COVID-19 pandemic on oncology practices. Click </a:t>
            </a: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  <a:hlinkClick r:id="rId2"/>
              </a:rPr>
              <a:t>here</a:t>
            </a: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 to access the podcast on the Healogix website.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F125F-2390-4FBB-B707-6E2FA3FF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C02B-34E6-4F46-9FD4-4081A3E46EA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3A0611-0A33-4AC4-8BA6-44236D70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848" y="6482867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2020 </a:t>
            </a:r>
            <a:r>
              <a:rPr lang="en-US" kern="0" dirty="0"/>
              <a:t>| </a:t>
            </a:r>
            <a:r>
              <a:rPr lang="en-US" dirty="0"/>
              <a:t>Oncology Practice in the Era of COVID-19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67A26-F0EA-47D5-94DD-D5C606C79896}"/>
              </a:ext>
            </a:extLst>
          </p:cNvPr>
          <p:cNvSpPr/>
          <p:nvPr/>
        </p:nvSpPr>
        <p:spPr>
          <a:xfrm>
            <a:off x="591472" y="5432962"/>
            <a:ext cx="78867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400" i="1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As with all qualitative research, findings should be interpreted with caution.  These findings should be considered </a:t>
            </a:r>
            <a:r>
              <a:rPr lang="en-US" sz="1400" i="1" u="sng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exploratory</a:t>
            </a:r>
            <a:r>
              <a:rPr lang="en-US" sz="1400" i="1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 and </a:t>
            </a:r>
            <a:r>
              <a:rPr lang="en-US" sz="1400" i="1" u="sng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directional</a:t>
            </a:r>
            <a:r>
              <a:rPr lang="en-US" sz="1400" i="1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 in nature and not necessarily projectable to the entire population of oncologists in the US.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D94292-9884-4F83-871A-20EA4A810B11}"/>
              </a:ext>
            </a:extLst>
          </p:cNvPr>
          <p:cNvSpPr/>
          <p:nvPr/>
        </p:nvSpPr>
        <p:spPr>
          <a:xfrm>
            <a:off x="1496130" y="2926013"/>
            <a:ext cx="7404070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Four 30-minute qualitative </a:t>
            </a:r>
            <a:r>
              <a:rPr lang="en-US" sz="1600" b="1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dyad interviews of oncologists</a:t>
            </a:r>
            <a:r>
              <a:rPr lang="en-US" sz="1600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 conducted by telephone on May 21 and 22, 2020 with a geographically dispersed sample of 8 oncologists in the US, including both academic and community and rural, suburban, and urban physicians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1600" dirty="0">
              <a:solidFill>
                <a:schemeClr val="tx2"/>
              </a:solidFill>
              <a:latin typeface="Open Sans" panose="020B0606030504020204"/>
              <a:cs typeface="Arial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Brief </a:t>
            </a:r>
            <a:r>
              <a:rPr lang="en-US" sz="1600" b="1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review of secondary literature </a:t>
            </a:r>
            <a:r>
              <a:rPr lang="en-US" sz="1600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on this topic, including published accounts as well as electronic news sources such as Medscape and the ASCO Post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71986-8FAC-4326-8489-416D4B2B8DFF}"/>
              </a:ext>
            </a:extLst>
          </p:cNvPr>
          <p:cNvSpPr txBox="1"/>
          <p:nvPr/>
        </p:nvSpPr>
        <p:spPr>
          <a:xfrm>
            <a:off x="243800" y="2344827"/>
            <a:ext cx="3392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Open Sans" panose="020B0606030504020204"/>
              </a:rPr>
              <a:t>This podcast was based on: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D654CF-2687-4792-A47A-367B515958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800" y="4050553"/>
            <a:ext cx="1165558" cy="911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1553AB-5688-4191-BD73-18B2B6A6A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40" y="3080148"/>
            <a:ext cx="842878" cy="6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3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E88AC-6578-4973-99B4-A79D877AF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Changes in clinic organization due to 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43E4E-F031-4E4E-BC3D-A5A582CA1F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1704" y="2283574"/>
            <a:ext cx="7593648" cy="4268787"/>
          </a:xfrm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Routine cancer screening has been halted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Surgeries, particularly elective surgeries, have been postponed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Physicians are seeing fewer hospital consultations, particularly in harder hit areas</a:t>
            </a:r>
            <a:endParaRPr lang="en-US" sz="1400" dirty="0">
              <a:latin typeface="Open Sans" panose="020B0606030504020204"/>
              <a:ea typeface="+mn-ea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Diagnostic and staging tests, blood draws and biopsies, and follow-up imaging studies have also been postponed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Routine follow-up visits have been moved to telemedicine, and non-urgent visits have been postponed or moved to telemedicine – often at patient request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Patients are typically called before visits to screen for symptoms, temperature checks are instituted at the door, and patients are required to wear masks, and non-patients are not allowed in the office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F125F-2390-4FBB-B707-6E2FA3FF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C02B-34E6-4F46-9FD4-4081A3E46EA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69A38-60CE-493C-9F1F-981E105E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848" y="6482867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2020 </a:t>
            </a:r>
            <a:r>
              <a:rPr lang="en-US" kern="0" dirty="0"/>
              <a:t>| </a:t>
            </a:r>
            <a:r>
              <a:rPr lang="en-US" dirty="0"/>
              <a:t>Oncology Practice in the Era of COVID-19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B4955A-B1F2-4941-98F5-A68FA272C69A}"/>
              </a:ext>
            </a:extLst>
          </p:cNvPr>
          <p:cNvGrpSpPr/>
          <p:nvPr/>
        </p:nvGrpSpPr>
        <p:grpSpPr>
          <a:xfrm>
            <a:off x="662458" y="1471216"/>
            <a:ext cx="7819085" cy="584775"/>
            <a:chOff x="357506" y="1471216"/>
            <a:chExt cx="7819085" cy="5847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537D3A-BB0C-4662-8359-96BCFC9A2D15}"/>
                </a:ext>
              </a:extLst>
            </p:cNvPr>
            <p:cNvSpPr/>
            <p:nvPr/>
          </p:nvSpPr>
          <p:spPr>
            <a:xfrm>
              <a:off x="1531132" y="1471216"/>
              <a:ext cx="664545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</a:pPr>
              <a:r>
                <a:rPr lang="en-US" sz="1600" dirty="0">
                  <a:solidFill>
                    <a:schemeClr val="tx2"/>
                  </a:solidFill>
                  <a:latin typeface="Open Sans" panose="020B0606030504020204"/>
                  <a:cs typeface="Arial" pitchFamily="34" charset="0"/>
                </a:rPr>
                <a:t>Patient volumes are </a:t>
              </a:r>
              <a:r>
                <a:rPr lang="en-US" sz="1600" b="1" dirty="0">
                  <a:solidFill>
                    <a:schemeClr val="tx2"/>
                  </a:solidFill>
                  <a:latin typeface="Open Sans" panose="020B0606030504020204"/>
                  <a:cs typeface="Arial" pitchFamily="34" charset="0"/>
                </a:rPr>
                <a:t>down</a:t>
              </a:r>
              <a:r>
                <a:rPr lang="en-US" sz="1600" dirty="0">
                  <a:solidFill>
                    <a:schemeClr val="tx2"/>
                  </a:solidFill>
                  <a:latin typeface="Open Sans" panose="020B0606030504020204"/>
                  <a:cs typeface="Arial" pitchFamily="34" charset="0"/>
                </a:rPr>
                <a:t> across the board and practices are seeing fewer new patients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153A501-217B-40C0-8D6A-218209C5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506" y="1471216"/>
              <a:ext cx="1096551" cy="584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67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DCB86B-B99C-4EA5-9024-9B5898777B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61" y="2944566"/>
            <a:ext cx="9144000" cy="328256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727EE-7B6F-478C-AF64-74DB54F33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Challenges of telemedicine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E3A36-EE0C-4107-A9C6-C995FF7FBE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55915" y="1366941"/>
            <a:ext cx="6830885" cy="4268787"/>
          </a:xfrm>
        </p:spPr>
        <p:txBody>
          <a:bodyPr vert="horz" lIns="0" tIns="0" rIns="0" bIns="0" rtlCol="0">
            <a:noAutofit/>
          </a:bodyPr>
          <a:lstStyle/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Telemedicine has become increasingly used for visits that do not require a physical examination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/>
                <a:ea typeface="+mn-ea"/>
                <a:cs typeface="Arial" pitchFamily="34" charset="0"/>
              </a:rPr>
              <a:t>One ONC estimates that as much as 90% of her day is comprised of telemedicine visits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/>
                <a:ea typeface="+mn-ea"/>
                <a:cs typeface="Arial" pitchFamily="34" charset="0"/>
              </a:rPr>
              <a:t>It is somewhat less commonly used outside the Northeast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BD90B-3508-414F-A183-E94E6519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C02B-34E6-4F46-9FD4-4081A3E46EA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245333-59C2-472A-B484-DB70C5C8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848" y="6482867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2020 </a:t>
            </a:r>
            <a:r>
              <a:rPr lang="en-US" kern="0" dirty="0"/>
              <a:t>| </a:t>
            </a:r>
            <a:r>
              <a:rPr lang="en-US" dirty="0"/>
              <a:t>Oncology Practice in the Era of COVID-19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A3DE4-FC05-476E-A16B-1BECF7DF5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66" y="1484950"/>
            <a:ext cx="1540123" cy="11124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7DE733-510D-466A-82F7-FC7E4640C3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61" y="3174905"/>
            <a:ext cx="5760804" cy="2821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6B69BC-975D-4580-A33C-B8BDB7E6A6EF}"/>
              </a:ext>
            </a:extLst>
          </p:cNvPr>
          <p:cNvSpPr/>
          <p:nvPr/>
        </p:nvSpPr>
        <p:spPr>
          <a:xfrm>
            <a:off x="3024469" y="3052096"/>
            <a:ext cx="605708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Practices face several challenges with telemedicine: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The need to settle on a platform to use for video calling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Reimbursement is significantly better for video calls than for phone calls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Older patients may struggle with video calling apps or technology and may prefer telephone calls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ONCs prefer not to give out personal numbers, but patients may not answer calls when Caller ID indicates a blocked or anonymous number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Open Sans" panose="020B0606030504020204"/>
                <a:cs typeface="Arial" pitchFamily="34" charset="0"/>
              </a:rPr>
              <a:t>Many ONCs find telemedicine suboptimal for patient care and feel that medicine cannot be properly practiced “virtually”</a:t>
            </a:r>
          </a:p>
        </p:txBody>
      </p:sp>
    </p:spTree>
    <p:extLst>
      <p:ext uri="{BB962C8B-B14F-4D97-AF65-F5344CB8AC3E}">
        <p14:creationId xmlns:p14="http://schemas.microsoft.com/office/powerpoint/2010/main" val="105066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E88AC-6578-4973-99B4-A79D877AF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Effect of COVID-19 pandemic on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43E4E-F031-4E4E-BC3D-A5A582CA1F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52896" y="1391160"/>
            <a:ext cx="5233904" cy="4268787"/>
          </a:xfrm>
        </p:spPr>
        <p:txBody>
          <a:bodyPr vert="horz" lIns="0" tIns="0" rIns="0" bIns="0" rtlCol="0">
            <a:noAutofit/>
          </a:bodyPr>
          <a:lstStyle/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For the most part, the pandemic has not interrupted the treatment of oncology patients, with some notable exceptions: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/>
                <a:ea typeface="+mn-ea"/>
                <a:cs typeface="Arial" pitchFamily="34" charset="0"/>
              </a:rPr>
              <a:t>Neo-adjuvant (i.e., before surgery) therapy may be used in cases (e.g., ER/PR+ earlier-stage breast cancer) where surgeries have had to be postponed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/>
                <a:ea typeface="+mn-ea"/>
                <a:cs typeface="Arial" pitchFamily="34" charset="0"/>
              </a:rPr>
              <a:t>Some patients may be considered for oral medications rather than IV medications, so that patients do not need to come to the clinic for therapy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/>
                <a:ea typeface="+mn-ea"/>
                <a:cs typeface="Arial" pitchFamily="34" charset="0"/>
              </a:rPr>
              <a:t>Patients may be offered treatment holidays or dose reductions, particularly if they are immuno-compromised or not being treated in a curative setting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/>
                <a:ea typeface="+mn-ea"/>
                <a:cs typeface="Arial" pitchFamily="34" charset="0"/>
              </a:rPr>
              <a:t>Growth factors may be used in place of transfusions, given blood shortages and the difficulty of organizing blood drives</a:t>
            </a:r>
          </a:p>
          <a:p>
            <a:pPr marL="685800" lvl="1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/>
                <a:ea typeface="+mn-ea"/>
                <a:cs typeface="Arial" pitchFamily="34" charset="0"/>
              </a:rPr>
              <a:t>Some supportive care measures (e.g., bone protective agents) have been put on hold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None of the ONCs we interviewed reported experiencing any medication shortages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F125F-2390-4FBB-B707-6E2FA3FF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C02B-34E6-4F46-9FD4-4081A3E46EA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53822F-FF89-4E4D-817F-E2DFF1E04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848" y="6482867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2020 </a:t>
            </a:r>
            <a:r>
              <a:rPr lang="en-US" kern="0" dirty="0"/>
              <a:t>| </a:t>
            </a:r>
            <a:r>
              <a:rPr lang="en-US" dirty="0"/>
              <a:t>Oncology Practice in the Era of COVID-19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DE8D3-69A2-4E3F-A751-14B395603E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833" y="1646352"/>
            <a:ext cx="2914428" cy="1942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084119-75FF-4D29-BD9E-F36F48726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33" y="4008663"/>
            <a:ext cx="2914428" cy="19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E88AC-6578-4973-99B4-A79D877AF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Regional variation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43E4E-F031-4E4E-BC3D-A5A582CA1F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82888" y="1817648"/>
            <a:ext cx="4803912" cy="3867536"/>
          </a:xfrm>
        </p:spPr>
        <p:txBody>
          <a:bodyPr vert="horz" lIns="0" tIns="0" rIns="0" bIns="0" rtlCol="0">
            <a:noAutofit/>
          </a:bodyPr>
          <a:lstStyle/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Region appears to be the strongest predictor of how oncology practices are being affected by, and responding to the pandemic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Practices in areas that were hardest hit by COVID-19 infections – the urban Northeast and Midwest, the New Orleans metropolitan area – have most dramatically altered their approach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Elsewhere, practices have seen less significant drops in patient volume, though they, too, are engaging in telemedicine where appropriate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Regardless of region, practices took a heavy hit to their financial bottom line in March and April, though several of the ONCs we interviewed report that recent weeks have been more “normal”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F125F-2390-4FBB-B707-6E2FA3FF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C02B-34E6-4F46-9FD4-4081A3E46EA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1E41EC-A678-4230-B19A-C31F7E94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848" y="6482867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2020 </a:t>
            </a:r>
            <a:r>
              <a:rPr lang="en-US" kern="0" dirty="0"/>
              <a:t>| </a:t>
            </a:r>
            <a:r>
              <a:rPr lang="en-US" dirty="0"/>
              <a:t>Oncology Practice in the Era of COVID-19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D4546CA-7AFF-43C4-A9E1-2C2099711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791" y="2734902"/>
            <a:ext cx="3486787" cy="215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1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F9F75-04B4-4C5D-8262-D705B52EB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Clinical trials*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41B24-C71E-49F6-89FC-3EA0C4F87A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28536" y="1477577"/>
            <a:ext cx="4201064" cy="4268787"/>
          </a:xfrm>
        </p:spPr>
        <p:txBody>
          <a:bodyPr vert="horz" lIns="0" tIns="0" rIns="0" bIns="0" rtlCol="0">
            <a:noAutofit/>
          </a:bodyPr>
          <a:lstStyle/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Clinical trial activity has declined markedly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A recent analysis of clinicaltrials.gov found that over 200 clinical trials in oncology have been put on hold since March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The NCI reports a 40% decline in trial enrollment, and the SWOG cooperative group reports a 50% decline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Several centers have reportedly chosen to delay or suspend trials because staff who would otherwise manage trials are needed for other responsibilities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/>
                <a:ea typeface="+mn-ea"/>
                <a:cs typeface="Arial" pitchFamily="34" charset="0"/>
              </a:rPr>
              <a:t>ONCs also are reluctant to enroll patients in trials at this point because they would like to limit patient visits, which conflicts with the close monitoring required in trials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EF00B2-CCD5-47C6-A6E9-C274C62F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2848" y="6482867"/>
            <a:ext cx="6333571" cy="365125"/>
          </a:xfrm>
          <a:prstGeom prst="rect">
            <a:avLst/>
          </a:prstGeom>
        </p:spPr>
        <p:txBody>
          <a:bodyPr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© Healogix 2020 </a:t>
            </a:r>
            <a:r>
              <a:rPr lang="en-US" kern="0" dirty="0"/>
              <a:t>| </a:t>
            </a:r>
            <a:r>
              <a:rPr lang="en-US" dirty="0"/>
              <a:t>Oncology Practice in the Era of COVID-19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6BFE47A-7F00-469B-9822-81AC77F0B815}"/>
              </a:ext>
            </a:extLst>
          </p:cNvPr>
          <p:cNvSpPr txBox="1">
            <a:spLocks/>
          </p:cNvSpPr>
          <p:nvPr/>
        </p:nvSpPr>
        <p:spPr>
          <a:xfrm>
            <a:off x="6962220" y="6369799"/>
            <a:ext cx="155313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50000"/>
                  </a:schemeClr>
                </a:solidFill>
                <a:latin typeface="Open Sans" panose="020B0606030504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7C02B-34E6-4F46-9FD4-4081A3E46EA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67BA1-3B6B-4B4C-9AB0-E84448A3E3B9}"/>
              </a:ext>
            </a:extLst>
          </p:cNvPr>
          <p:cNvSpPr txBox="1"/>
          <p:nvPr/>
        </p:nvSpPr>
        <p:spPr>
          <a:xfrm>
            <a:off x="382848" y="6130925"/>
            <a:ext cx="8132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Open Sans" panose="020B0606030504020204"/>
              </a:rPr>
              <a:t>* Information taken in part from the ASCO </a:t>
            </a:r>
            <a:r>
              <a:rPr lang="en-US" sz="1000" dirty="0" err="1">
                <a:solidFill>
                  <a:schemeClr val="tx2"/>
                </a:solidFill>
                <a:latin typeface="Open Sans" panose="020B0606030504020204"/>
              </a:rPr>
              <a:t>Presscast</a:t>
            </a:r>
            <a:r>
              <a:rPr lang="en-US" sz="1000" dirty="0">
                <a:solidFill>
                  <a:schemeClr val="tx2"/>
                </a:solidFill>
                <a:latin typeface="Open Sans" panose="020B0606030504020204"/>
              </a:rPr>
              <a:t> “COVID-19 and Cancer: Addressing a Healthcare System in Crisis,” recorded April 23, 2020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C63D0-6406-4A57-868F-40D830892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48" y="1477577"/>
            <a:ext cx="3470659" cy="41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0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F65FC1-AE2C-42A4-91F2-417F978678BF}"/>
              </a:ext>
            </a:extLst>
          </p:cNvPr>
          <p:cNvSpPr txBox="1"/>
          <p:nvPr/>
        </p:nvSpPr>
        <p:spPr>
          <a:xfrm>
            <a:off x="3409728" y="1219196"/>
            <a:ext cx="232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35632-EAE7-468B-8E4E-EAA780F85484}"/>
              </a:ext>
            </a:extLst>
          </p:cNvPr>
          <p:cNvSpPr txBox="1"/>
          <p:nvPr/>
        </p:nvSpPr>
        <p:spPr>
          <a:xfrm>
            <a:off x="1453706" y="4135381"/>
            <a:ext cx="2324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Drew Cutler</a:t>
            </a:r>
          </a:p>
          <a:p>
            <a:r>
              <a:rPr lang="en-US" sz="1400" dirty="0"/>
              <a:t>Vice President</a:t>
            </a:r>
          </a:p>
          <a:p>
            <a:r>
              <a:rPr lang="en-US" sz="1400" dirty="0"/>
              <a:t>610.246.0961</a:t>
            </a:r>
          </a:p>
          <a:p>
            <a:r>
              <a:rPr lang="en-US" sz="1400" dirty="0"/>
              <a:t>drew.cutler@healogix.com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33DE0-CD4A-4A41-BEA6-622092CA80EB}"/>
              </a:ext>
            </a:extLst>
          </p:cNvPr>
          <p:cNvSpPr txBox="1"/>
          <p:nvPr/>
        </p:nvSpPr>
        <p:spPr>
          <a:xfrm>
            <a:off x="5154270" y="4135380"/>
            <a:ext cx="2448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Michael Galvin</a:t>
            </a:r>
          </a:p>
          <a:p>
            <a:r>
              <a:rPr lang="en-US" sz="1400" dirty="0"/>
              <a:t>Vice President</a:t>
            </a:r>
          </a:p>
          <a:p>
            <a:r>
              <a:rPr lang="en-US" sz="1400" dirty="0"/>
              <a:t>267.432.9327</a:t>
            </a:r>
          </a:p>
          <a:p>
            <a:r>
              <a:rPr lang="en-US" sz="1400" dirty="0"/>
              <a:t>michael.galvin@healogix.com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9BF41E-CA64-47E8-B7E4-4233BE74672E}"/>
              </a:ext>
            </a:extLst>
          </p:cNvPr>
          <p:cNvSpPr>
            <a:spLocks noChangeAspect="1"/>
          </p:cNvSpPr>
          <p:nvPr/>
        </p:nvSpPr>
        <p:spPr>
          <a:xfrm>
            <a:off x="1823343" y="5166939"/>
            <a:ext cx="1288644" cy="128864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8E08EA-C2D6-4671-84AD-C97695E517F4}"/>
              </a:ext>
            </a:extLst>
          </p:cNvPr>
          <p:cNvSpPr>
            <a:spLocks noChangeAspect="1"/>
          </p:cNvSpPr>
          <p:nvPr/>
        </p:nvSpPr>
        <p:spPr>
          <a:xfrm>
            <a:off x="5507649" y="5166939"/>
            <a:ext cx="1290549" cy="12886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8995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alogix">
      <a:dk1>
        <a:srgbClr val="000000"/>
      </a:dk1>
      <a:lt1>
        <a:srgbClr val="FFFFFF"/>
      </a:lt1>
      <a:dk2>
        <a:srgbClr val="15153E"/>
      </a:dk2>
      <a:lt2>
        <a:srgbClr val="FFFFFF"/>
      </a:lt2>
      <a:accent1>
        <a:srgbClr val="00A2DE"/>
      </a:accent1>
      <a:accent2>
        <a:srgbClr val="659026"/>
      </a:accent2>
      <a:accent3>
        <a:srgbClr val="15153E"/>
      </a:accent3>
      <a:accent4>
        <a:srgbClr val="9FE3FC"/>
      </a:accent4>
      <a:accent5>
        <a:srgbClr val="EBEBEB"/>
      </a:accent5>
      <a:accent6>
        <a:srgbClr val="020A1F"/>
      </a:accent6>
      <a:hlink>
        <a:srgbClr val="00A2DE"/>
      </a:hlink>
      <a:folHlink>
        <a:srgbClr val="00A2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GSI_THEME_WIDE</Template>
  <TotalTime>15624</TotalTime>
  <Words>919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Open Sans</vt:lpstr>
      <vt:lpstr>Open Sans SemiBold</vt:lpstr>
      <vt:lpstr>Wingdings</vt:lpstr>
      <vt:lpstr>Office Theme</vt:lpstr>
      <vt:lpstr>Oncology Practice in the Era of COVID-19  Podcast Summary June 4,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title</dc:title>
  <dc:creator>Healogix LLC</dc:creator>
  <cp:lastModifiedBy>Robin Lawlor</cp:lastModifiedBy>
  <cp:revision>1246</cp:revision>
  <dcterms:created xsi:type="dcterms:W3CDTF">2017-12-14T19:06:23Z</dcterms:created>
  <dcterms:modified xsi:type="dcterms:W3CDTF">2020-06-10T13:55:24Z</dcterms:modified>
</cp:coreProperties>
</file>